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23" r:id="rId2"/>
    <p:sldId id="294" r:id="rId3"/>
    <p:sldId id="321" r:id="rId4"/>
    <p:sldId id="325" r:id="rId5"/>
    <p:sldId id="331" r:id="rId6"/>
    <p:sldId id="328" r:id="rId7"/>
    <p:sldId id="327" r:id="rId8"/>
    <p:sldId id="329" r:id="rId9"/>
    <p:sldId id="330" r:id="rId10"/>
    <p:sldId id="324" r:id="rId11"/>
  </p:sldIdLst>
  <p:sldSz cx="12192000" cy="6858000"/>
  <p:notesSz cx="6858000" cy="9144000"/>
  <p:embeddedFontLst>
    <p:embeddedFont>
      <p:font typeface="等线" panose="02010600030101010101" pitchFamily="2" charset="-122"/>
      <p:regular r:id="rId14"/>
      <p:bold r:id="rId15"/>
    </p:embeddedFont>
    <p:embeddedFont>
      <p:font typeface="굴림체" panose="020B0609000101010101" pitchFamily="49" charset="-127"/>
      <p:regular r:id="rId16"/>
    </p:embeddedFont>
    <p:embeddedFont>
      <p:font typeface="맑은 고딕" panose="020B0503020000020004" pitchFamily="34" charset="-127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Cambria Math" panose="02040503050406030204" pitchFamily="18" charset="0"/>
      <p:regular r:id="rId25"/>
    </p:embeddedFont>
  </p:embeddedFontLst>
  <p:defaultTextStyle>
    <a:defPPr>
      <a:defRPr lang="ko-KR"/>
    </a:defPPr>
    <a:lvl1pPr marL="0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1pPr>
    <a:lvl2pPr marL="497696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2pPr>
    <a:lvl3pPr marL="995391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3pPr>
    <a:lvl4pPr marL="1493087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4pPr>
    <a:lvl5pPr marL="1990783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5pPr>
    <a:lvl6pPr marL="2488478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6pPr>
    <a:lvl7pPr marL="2986174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7pPr>
    <a:lvl8pPr marL="3483871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8pPr>
    <a:lvl9pPr marL="3981566" algn="l" defTabSz="995391" rtl="0" eaLnBrk="1" latinLnBrk="1" hangingPunct="1">
      <a:defRPr sz="199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4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14F"/>
    <a:srgbClr val="FFB11B"/>
    <a:srgbClr val="2B292A"/>
    <a:srgbClr val="166678"/>
    <a:srgbClr val="603941"/>
    <a:srgbClr val="AE7682"/>
    <a:srgbClr val="0B4E61"/>
    <a:srgbClr val="DAC294"/>
    <a:srgbClr val="59B394"/>
    <a:srgbClr val="836F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31" autoAdjust="0"/>
    <p:restoredTop sz="94792" autoAdjust="0"/>
  </p:normalViewPr>
  <p:slideViewPr>
    <p:cSldViewPr>
      <p:cViewPr varScale="1">
        <p:scale>
          <a:sx n="128" d="100"/>
          <a:sy n="128" d="100"/>
        </p:scale>
        <p:origin x="832" y="176"/>
      </p:cViewPr>
      <p:guideLst>
        <p:guide orient="horz" pos="2251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3048" y="6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2021. 12. 6.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2021. 12. 6.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696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391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087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0783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8478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6174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3871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1566" algn="l" defTabSz="995391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4958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2021. 12. 6.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 rot="19065378">
            <a:off x="3295895" y="3311681"/>
            <a:ext cx="7795792" cy="86005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6088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rgbClr val="FFD14F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  <p:cxnSp>
        <p:nvCxnSpPr>
          <p:cNvPr id="11" name="직선 연결선 10"/>
          <p:cNvCxnSpPr/>
          <p:nvPr userDrawn="1"/>
        </p:nvCxnSpPr>
        <p:spPr>
          <a:xfrm flipH="1">
            <a:off x="2567608" y="0"/>
            <a:ext cx="7272808" cy="6858000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 flipH="1">
            <a:off x="7379804" y="2533650"/>
            <a:ext cx="4784712" cy="4324350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2021. 12. 6.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2021. 12. 6.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평행 사변형 7"/>
          <p:cNvSpPr/>
          <p:nvPr userDrawn="1"/>
        </p:nvSpPr>
        <p:spPr>
          <a:xfrm>
            <a:off x="1914387" y="1764916"/>
            <a:ext cx="4896544" cy="2099578"/>
          </a:xfrm>
          <a:prstGeom prst="parallelogram">
            <a:avLst>
              <a:gd name="adj" fmla="val 113163"/>
            </a:avLst>
          </a:prstGeom>
          <a:solidFill>
            <a:srgbClr val="FFD1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평행 사변형 8"/>
          <p:cNvSpPr/>
          <p:nvPr userDrawn="1"/>
        </p:nvSpPr>
        <p:spPr>
          <a:xfrm>
            <a:off x="2539227" y="1764916"/>
            <a:ext cx="4896544" cy="2099578"/>
          </a:xfrm>
          <a:prstGeom prst="parallelogram">
            <a:avLst>
              <a:gd name="adj" fmla="val 113163"/>
            </a:avLst>
          </a:prstGeom>
          <a:solidFill>
            <a:srgbClr val="FFD1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2021. 12. 6.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262593" y="120613"/>
            <a:ext cx="8175943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6088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tx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262593" y="1413243"/>
            <a:ext cx="11522779" cy="4823421"/>
          </a:xfrm>
        </p:spPr>
        <p:txBody>
          <a:bodyPr>
            <a:normAutofit/>
          </a:bodyPr>
          <a:lstStyle>
            <a:lvl1pPr algn="l">
              <a:buNone/>
              <a:defRPr sz="2001" i="1" baseline="0">
                <a:solidFill>
                  <a:schemeClr val="bg1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1" i="1" baseline="0">
                <a:solidFill>
                  <a:schemeClr val="bg1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1" i="1" baseline="0">
                <a:solidFill>
                  <a:schemeClr val="bg1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1" i="1" baseline="0">
                <a:solidFill>
                  <a:schemeClr val="bg1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1" i="1" baseline="0">
                <a:solidFill>
                  <a:schemeClr val="bg1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1" y="6500837"/>
            <a:ext cx="28448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2021. 12. 6.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2" y="6500837"/>
            <a:ext cx="38608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1" y="6500837"/>
            <a:ext cx="28448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262592" y="127538"/>
            <a:ext cx="8276733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6088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tx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/>
          </p:nvPr>
        </p:nvSpPr>
        <p:spPr>
          <a:xfrm>
            <a:off x="262592" y="1413243"/>
            <a:ext cx="11522780" cy="4823421"/>
          </a:xfrm>
        </p:spPr>
        <p:txBody>
          <a:bodyPr>
            <a:normAutofit/>
          </a:bodyPr>
          <a:lstStyle>
            <a:lvl1pPr algn="l">
              <a:buNone/>
              <a:defRPr sz="2001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1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1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1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1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2021. 12. 6.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 rot="18963500">
            <a:off x="3643663" y="2520688"/>
            <a:ext cx="8585200" cy="142176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6088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rgbClr val="FFD14F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 l="-60000" r="-6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0" y="19027"/>
            <a:ext cx="10972800" cy="796908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062021"/>
            <a:ext cx="10972800" cy="5286412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1" y="6429400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2021. 12. 6.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2" y="6429400"/>
            <a:ext cx="3860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1" y="6429400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6088" rtl="0" eaLnBrk="1" latinLnBrk="1" hangingPunct="1">
        <a:spcBef>
          <a:spcPct val="0"/>
        </a:spcBef>
        <a:buNone/>
        <a:defRPr lang="ko-KR" altLang="en-US" sz="3802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533" indent="-373533" algn="l" defTabSz="996088" rtl="0" eaLnBrk="1" latinLnBrk="1" hangingPunct="1">
        <a:spcBef>
          <a:spcPct val="20000"/>
        </a:spcBef>
        <a:buFont typeface="Arial" pitchFamily="34" charset="0"/>
        <a:buChar char="•"/>
        <a:defRPr lang="ko-KR" altLang="en-US" sz="2701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9322" indent="-311277" algn="l" defTabSz="996088" rtl="0" eaLnBrk="1" latinLnBrk="1" hangingPunct="1">
        <a:spcBef>
          <a:spcPct val="20000"/>
        </a:spcBef>
        <a:buFont typeface="Arial" pitchFamily="34" charset="0"/>
        <a:buChar char="–"/>
        <a:defRPr lang="ko-KR" altLang="en-US" sz="2001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5111" indent="-249023" algn="l" defTabSz="996088" rtl="0" eaLnBrk="1" latinLnBrk="1" hangingPunct="1">
        <a:spcBef>
          <a:spcPct val="20000"/>
        </a:spcBef>
        <a:buFont typeface="Arial" pitchFamily="34" charset="0"/>
        <a:buChar char="•"/>
        <a:defRPr lang="ko-KR" altLang="en-US" sz="2001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3155" indent="-249023" algn="l" defTabSz="996088" rtl="0" eaLnBrk="1" latinLnBrk="1" hangingPunct="1">
        <a:spcBef>
          <a:spcPct val="20000"/>
        </a:spcBef>
        <a:buFont typeface="Arial" pitchFamily="34" charset="0"/>
        <a:buChar char="–"/>
        <a:defRPr lang="ko-KR" altLang="en-US" sz="2001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1199" indent="-249023" algn="l" defTabSz="996088" rtl="0" eaLnBrk="1" latinLnBrk="1" hangingPunct="1">
        <a:spcBef>
          <a:spcPct val="20000"/>
        </a:spcBef>
        <a:buFont typeface="Arial" pitchFamily="34" charset="0"/>
        <a:buChar char="»"/>
        <a:defRPr lang="ko-KR" altLang="en-US" sz="2001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9243" indent="-249023" algn="l" defTabSz="996088" rtl="0" eaLnBrk="1" latinLnBrk="1" hangingPunct="1">
        <a:spcBef>
          <a:spcPct val="20000"/>
        </a:spcBef>
        <a:buFont typeface="Arial" pitchFamily="34" charset="0"/>
        <a:buChar char="•"/>
        <a:defRPr sz="2201" kern="1200">
          <a:solidFill>
            <a:schemeClr val="tx1"/>
          </a:solidFill>
          <a:latin typeface="+mn-lt"/>
          <a:ea typeface="+mn-ea"/>
          <a:cs typeface="+mn-cs"/>
        </a:defRPr>
      </a:lvl6pPr>
      <a:lvl7pPr marL="3237287" indent="-249023" algn="l" defTabSz="996088" rtl="0" eaLnBrk="1" latinLnBrk="1" hangingPunct="1">
        <a:spcBef>
          <a:spcPct val="20000"/>
        </a:spcBef>
        <a:buFont typeface="Arial" pitchFamily="34" charset="0"/>
        <a:buChar char="•"/>
        <a:defRPr sz="2201" kern="1200">
          <a:solidFill>
            <a:schemeClr val="tx1"/>
          </a:solidFill>
          <a:latin typeface="+mn-lt"/>
          <a:ea typeface="+mn-ea"/>
          <a:cs typeface="+mn-cs"/>
        </a:defRPr>
      </a:lvl7pPr>
      <a:lvl8pPr marL="3735332" indent="-249023" algn="l" defTabSz="996088" rtl="0" eaLnBrk="1" latinLnBrk="1" hangingPunct="1">
        <a:spcBef>
          <a:spcPct val="20000"/>
        </a:spcBef>
        <a:buFont typeface="Arial" pitchFamily="34" charset="0"/>
        <a:buChar char="•"/>
        <a:defRPr sz="2201" kern="1200">
          <a:solidFill>
            <a:schemeClr val="tx1"/>
          </a:solidFill>
          <a:latin typeface="+mn-lt"/>
          <a:ea typeface="+mn-ea"/>
          <a:cs typeface="+mn-cs"/>
        </a:defRPr>
      </a:lvl8pPr>
      <a:lvl9pPr marL="4233376" indent="-249023" algn="l" defTabSz="996088" rtl="0" eaLnBrk="1" latinLnBrk="1" hangingPunct="1">
        <a:spcBef>
          <a:spcPct val="20000"/>
        </a:spcBef>
        <a:buFont typeface="Arial" pitchFamily="34" charset="0"/>
        <a:buChar char="•"/>
        <a:defRPr sz="22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1pPr>
      <a:lvl2pPr marL="498044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2pPr>
      <a:lvl3pPr marL="996088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3pPr>
      <a:lvl4pPr marL="1494132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4pPr>
      <a:lvl5pPr marL="1992177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5pPr>
      <a:lvl6pPr marL="2490221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6pPr>
      <a:lvl7pPr marL="2988265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7pPr>
      <a:lvl8pPr marL="3486310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8pPr>
      <a:lvl9pPr marL="3984354" algn="l" defTabSz="996088" rtl="0" eaLnBrk="1" latinLnBrk="1" hangingPunct="1">
        <a:defRPr sz="20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ouyangxu.shinyapps.io/YelpShiny/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3460283" y="537341"/>
            <a:ext cx="8731717" cy="2279563"/>
          </a:xfrm>
        </p:spPr>
        <p:txBody>
          <a:bodyPr/>
          <a:lstStyle/>
          <a:p>
            <a:r>
              <a:rPr lang="en-US" altLang="zh-CN" dirty="0"/>
              <a:t>Yelp Sandwiches Analysis</a:t>
            </a:r>
            <a:br>
              <a:rPr lang="en-US" altLang="zh-CN" dirty="0"/>
            </a:br>
            <a:br>
              <a:rPr lang="en-US" altLang="zh-CN" dirty="0"/>
            </a:br>
            <a:endParaRPr lang="ko-KR" altLang="en-US" b="1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6C5A828-C553-423A-B5A7-59F207DED565}"/>
              </a:ext>
            </a:extLst>
          </p:cNvPr>
          <p:cNvSpPr txBox="1"/>
          <p:nvPr/>
        </p:nvSpPr>
        <p:spPr>
          <a:xfrm>
            <a:off x="7248128" y="2564904"/>
            <a:ext cx="2448272" cy="2615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rgbClr val="FFD14F"/>
                </a:solidFill>
                <a:latin typeface="Calibri"/>
                <a:ea typeface="맑은 고딕" pitchFamily="50" charset="-127"/>
                <a:cs typeface="+mj-cs"/>
              </a:rPr>
              <a:t>Group 5:</a:t>
            </a:r>
            <a:r>
              <a:rPr lang="zh-CN" altLang="en-US" sz="3600" dirty="0">
                <a:solidFill>
                  <a:srgbClr val="FFD14F"/>
                </a:solidFill>
                <a:latin typeface="Calibri"/>
                <a:ea typeface="맑은 고딕" pitchFamily="50" charset="-127"/>
                <a:cs typeface="+mj-cs"/>
              </a:rPr>
              <a:t> </a:t>
            </a:r>
            <a:endParaRPr lang="en-US" altLang="zh-CN" sz="3600" dirty="0">
              <a:solidFill>
                <a:srgbClr val="FFD14F"/>
              </a:solidFill>
              <a:latin typeface="Calibri"/>
              <a:ea typeface="맑은 고딕" pitchFamily="50" charset="-127"/>
              <a:cs typeface="+mj-cs"/>
            </a:endParaRPr>
          </a:p>
          <a:p>
            <a:r>
              <a:rPr lang="en-US" altLang="zh-CN" sz="3600" dirty="0" err="1">
                <a:solidFill>
                  <a:srgbClr val="FFD14F"/>
                </a:solidFill>
                <a:latin typeface="Calibri"/>
                <a:ea typeface="맑은 고딕" pitchFamily="50" charset="-127"/>
                <a:cs typeface="+mj-cs"/>
              </a:rPr>
              <a:t>Shuren</a:t>
            </a:r>
            <a:r>
              <a:rPr lang="zh-CN" altLang="en-US" sz="3600" dirty="0">
                <a:solidFill>
                  <a:srgbClr val="FFD14F"/>
                </a:solidFill>
                <a:latin typeface="Calibri"/>
                <a:ea typeface="맑은 고딕" pitchFamily="50" charset="-127"/>
                <a:cs typeface="+mj-cs"/>
              </a:rPr>
              <a:t> </a:t>
            </a:r>
            <a:r>
              <a:rPr lang="en-US" altLang="zh-CN" sz="3600" dirty="0">
                <a:solidFill>
                  <a:srgbClr val="FFD14F"/>
                </a:solidFill>
                <a:latin typeface="Calibri"/>
                <a:ea typeface="맑은 고딕" pitchFamily="50" charset="-127"/>
                <a:cs typeface="+mj-cs"/>
              </a:rPr>
              <a:t>He</a:t>
            </a:r>
          </a:p>
          <a:p>
            <a:r>
              <a:rPr lang="en-US" altLang="zh-CN" sz="3600" dirty="0" err="1">
                <a:solidFill>
                  <a:srgbClr val="FFD14F"/>
                </a:solidFill>
                <a:latin typeface="Calibri"/>
                <a:ea typeface="맑은 고딕" pitchFamily="50" charset="-127"/>
                <a:cs typeface="+mj-cs"/>
              </a:rPr>
              <a:t>Ziyue</a:t>
            </a:r>
            <a:r>
              <a:rPr lang="zh-CN" altLang="en-US" sz="3600" dirty="0">
                <a:solidFill>
                  <a:srgbClr val="FFD14F"/>
                </a:solidFill>
                <a:latin typeface="Calibri"/>
                <a:ea typeface="맑은 고딕" pitchFamily="50" charset="-127"/>
                <a:cs typeface="+mj-cs"/>
              </a:rPr>
              <a:t> </a:t>
            </a:r>
            <a:r>
              <a:rPr lang="en-US" altLang="zh-CN" sz="3600" dirty="0">
                <a:solidFill>
                  <a:srgbClr val="FFD14F"/>
                </a:solidFill>
                <a:latin typeface="Calibri"/>
                <a:ea typeface="맑은 고딕" pitchFamily="50" charset="-127"/>
                <a:cs typeface="+mj-cs"/>
              </a:rPr>
              <a:t>Zheng</a:t>
            </a:r>
          </a:p>
          <a:p>
            <a:r>
              <a:rPr lang="en-US" altLang="zh-CN" sz="3600" dirty="0">
                <a:solidFill>
                  <a:srgbClr val="FFD14F"/>
                </a:solidFill>
                <a:latin typeface="Calibri"/>
                <a:ea typeface="맑은 고딕" pitchFamily="50" charset="-127"/>
                <a:cs typeface="+mj-cs"/>
              </a:rPr>
              <a:t>Ouyang</a:t>
            </a:r>
            <a:r>
              <a:rPr lang="zh-CN" altLang="en-US" sz="3600" dirty="0">
                <a:solidFill>
                  <a:srgbClr val="FFD14F"/>
                </a:solidFill>
                <a:latin typeface="Calibri"/>
                <a:ea typeface="맑은 고딕" pitchFamily="50" charset="-127"/>
                <a:cs typeface="+mj-cs"/>
              </a:rPr>
              <a:t> </a:t>
            </a:r>
            <a:r>
              <a:rPr lang="en-US" altLang="zh-CN" sz="3600" dirty="0">
                <a:solidFill>
                  <a:srgbClr val="FFD14F"/>
                </a:solidFill>
                <a:latin typeface="Calibri"/>
                <a:ea typeface="맑은 고딕" pitchFamily="50" charset="-127"/>
                <a:cs typeface="+mj-cs"/>
              </a:rPr>
              <a:t>Xu</a:t>
            </a:r>
            <a:endParaRPr lang="zh-CN" altLang="en-US" sz="3600" dirty="0">
              <a:solidFill>
                <a:srgbClr val="FFD14F"/>
              </a:solidFill>
              <a:latin typeface="Calibri"/>
              <a:ea typeface="맑은 고딕" pitchFamily="50" charset="-127"/>
              <a:cs typeface="+mj-cs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0042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4655840" y="2924944"/>
            <a:ext cx="8585200" cy="1421762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8281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9"/>
          <p:cNvSpPr txBox="1">
            <a:spLocks noChangeArrowheads="1"/>
          </p:cNvSpPr>
          <p:nvPr/>
        </p:nvSpPr>
        <p:spPr bwMode="auto">
          <a:xfrm>
            <a:off x="5925668" y="3247803"/>
            <a:ext cx="3384376" cy="25570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76" tIns="45738" rIns="91476" bIns="45738" numCol="1" anchor="t" anchorCtr="0" compatLnSpc="1">
            <a:prstTxWarp prst="textNoShape">
              <a:avLst/>
            </a:prstTxWarp>
            <a:spAutoFit/>
          </a:bodyPr>
          <a:lstStyle/>
          <a:p>
            <a:pPr indent="-228691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28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Scores analysis</a:t>
            </a:r>
          </a:p>
          <a:p>
            <a:pPr indent="-228691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28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Reviews analysis</a:t>
            </a:r>
          </a:p>
          <a:p>
            <a:pPr indent="-228691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zh-CN" sz="28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Shiny App</a:t>
            </a:r>
            <a:endParaRPr kumimoji="1" lang="en-US" altLang="ko-KR" sz="28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3143672" y="1988840"/>
            <a:ext cx="2747469" cy="1258963"/>
            <a:chOff x="3132136" y="1979909"/>
            <a:chExt cx="2747469" cy="1258963"/>
          </a:xfrm>
        </p:grpSpPr>
        <p:sp>
          <p:nvSpPr>
            <p:cNvPr id="27" name="Text Box 11"/>
            <p:cNvSpPr txBox="1">
              <a:spLocks noChangeArrowheads="1"/>
            </p:cNvSpPr>
            <p:nvPr/>
          </p:nvSpPr>
          <p:spPr bwMode="auto">
            <a:xfrm>
              <a:off x="3132136" y="2992651"/>
              <a:ext cx="2747469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28" name="Text Box 5"/>
            <p:cNvSpPr txBox="1">
              <a:spLocks noChangeArrowheads="1"/>
            </p:cNvSpPr>
            <p:nvPr/>
          </p:nvSpPr>
          <p:spPr bwMode="auto">
            <a:xfrm>
              <a:off x="3371507" y="2565165"/>
              <a:ext cx="2268725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r">
                <a:defRPr/>
              </a:pPr>
              <a:r>
                <a:rPr lang="en-US" altLang="zh-CN" sz="3600" b="1" dirty="0">
                  <a:latin typeface="+mj-lt"/>
                  <a:ea typeface="맑은 고딕" panose="020B0503020000020004" pitchFamily="50" charset="-127"/>
                </a:rPr>
                <a:t>Category</a:t>
              </a:r>
              <a:endParaRPr lang="en-US" altLang="ko-KR" sz="3600" b="1" dirty="0"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29" name="TextBox 13"/>
            <p:cNvSpPr txBox="1">
              <a:spLocks noChangeArrowheads="1"/>
            </p:cNvSpPr>
            <p:nvPr/>
          </p:nvSpPr>
          <p:spPr bwMode="auto">
            <a:xfrm>
              <a:off x="4782090" y="1979909"/>
              <a:ext cx="576287" cy="4772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latin typeface="+mj-lt"/>
                  <a:ea typeface="맑은 고딕" panose="020B0503020000020004" pitchFamily="50" charset="-127"/>
                </a:rPr>
                <a:t> </a:t>
              </a:r>
              <a:endParaRPr lang="ko-KR" altLang="en-US" sz="2501" b="1" dirty="0">
                <a:latin typeface="+mj-lt"/>
                <a:ea typeface="맑은 고딕" panose="020B0503020000020004" pitchFamily="50" charset="-127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summary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616276" y="3107993"/>
            <a:ext cx="4729182" cy="2275947"/>
          </a:xfrm>
        </p:spPr>
        <p:txBody>
          <a:bodyPr>
            <a:normAutofit fontScale="92500" lnSpcReduction="10000"/>
          </a:bodyPr>
          <a:lstStyle/>
          <a:p>
            <a:pPr marL="457200" indent="-457200" latinLnBrk="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2600" i="0" kern="0" dirty="0">
                <a:latin typeface="Times New Roman" panose="02020603050405020304" pitchFamily="18" charset="0"/>
                <a:ea typeface="等线" panose="02010600030101010101" pitchFamily="2" charset="-122"/>
              </a:rPr>
              <a:t>We already have a preliminary understanding of the data </a:t>
            </a:r>
            <a:r>
              <a:rPr lang="en-US" altLang="ko-KR" sz="2600" i="0" kern="0" dirty="0">
                <a:latin typeface="Times New Roman" panose="02020603050405020304" pitchFamily="18" charset="0"/>
                <a:ea typeface="等线" panose="02010600030101010101" pitchFamily="2" charset="-122"/>
              </a:rPr>
              <a:t>in the previous report</a:t>
            </a:r>
          </a:p>
          <a:p>
            <a:pPr marL="457200" indent="-457200" latinLnBrk="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ko-KR" sz="2600" i="0" kern="0" dirty="0">
                <a:latin typeface="Times New Roman" panose="02020603050405020304" pitchFamily="18" charset="0"/>
                <a:ea typeface="等线" panose="02010600030101010101" pitchFamily="2" charset="-122"/>
              </a:rPr>
              <a:t>We  want to further explore whether there are differences in ratings between seasons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0073ED73-9110-4D61-9D48-695E551209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7818357"/>
              </p:ext>
            </p:extLst>
          </p:nvPr>
        </p:nvGraphicFramePr>
        <p:xfrm>
          <a:off x="5862427" y="3229004"/>
          <a:ext cx="5688630" cy="203392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64096">
                  <a:extLst>
                    <a:ext uri="{9D8B030D-6E8A-4147-A177-3AD203B41FA5}">
                      <a16:colId xmlns:a16="http://schemas.microsoft.com/office/drawing/2014/main" val="49169591"/>
                    </a:ext>
                  </a:extLst>
                </a:gridCol>
                <a:gridCol w="1296144">
                  <a:extLst>
                    <a:ext uri="{9D8B030D-6E8A-4147-A177-3AD203B41FA5}">
                      <a16:colId xmlns:a16="http://schemas.microsoft.com/office/drawing/2014/main" val="1847968003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1343572780"/>
                    </a:ext>
                  </a:extLst>
                </a:gridCol>
                <a:gridCol w="1106581">
                  <a:extLst>
                    <a:ext uri="{9D8B030D-6E8A-4147-A177-3AD203B41FA5}">
                      <a16:colId xmlns:a16="http://schemas.microsoft.com/office/drawing/2014/main" val="276955354"/>
                    </a:ext>
                  </a:extLst>
                </a:gridCol>
                <a:gridCol w="1197673">
                  <a:extLst>
                    <a:ext uri="{9D8B030D-6E8A-4147-A177-3AD203B41FA5}">
                      <a16:colId xmlns:a16="http://schemas.microsoft.com/office/drawing/2014/main" val="3608905594"/>
                    </a:ext>
                  </a:extLst>
                </a:gridCol>
              </a:tblGrid>
              <a:tr h="586686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 dirty="0">
                          <a:effectLst/>
                        </a:rPr>
                        <a:t> </a:t>
                      </a:r>
                      <a:endParaRPr lang="zh-CN" sz="14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>
                          <a:effectLst/>
                        </a:rPr>
                        <a:t>Spring</a:t>
                      </a:r>
                      <a:endParaRPr lang="zh-CN" sz="14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>
                          <a:effectLst/>
                        </a:rPr>
                        <a:t>Summer</a:t>
                      </a:r>
                      <a:endParaRPr lang="zh-CN" sz="14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 dirty="0">
                          <a:effectLst/>
                        </a:rPr>
                        <a:t>Fall</a:t>
                      </a:r>
                      <a:endParaRPr lang="zh-CN" sz="14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>
                          <a:effectLst/>
                        </a:rPr>
                        <a:t>Winter</a:t>
                      </a:r>
                      <a:endParaRPr lang="zh-CN" sz="14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14922084"/>
                  </a:ext>
                </a:extLst>
              </a:tr>
              <a:tr h="72362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>
                          <a:effectLst/>
                        </a:rPr>
                        <a:t>Mean</a:t>
                      </a:r>
                      <a:endParaRPr lang="zh-CN" sz="14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>
                          <a:effectLst/>
                        </a:rPr>
                        <a:t>3.691</a:t>
                      </a:r>
                      <a:endParaRPr lang="zh-CN" sz="14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>
                          <a:effectLst/>
                        </a:rPr>
                        <a:t>3.695</a:t>
                      </a:r>
                      <a:endParaRPr lang="zh-CN" sz="14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 dirty="0">
                          <a:effectLst/>
                        </a:rPr>
                        <a:t>3.677</a:t>
                      </a:r>
                      <a:endParaRPr lang="zh-CN" sz="14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 dirty="0">
                          <a:effectLst/>
                        </a:rPr>
                        <a:t>3.707</a:t>
                      </a:r>
                      <a:endParaRPr lang="zh-CN" sz="14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5691809"/>
                  </a:ext>
                </a:extLst>
              </a:tr>
              <a:tr h="723620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>
                          <a:effectLst/>
                        </a:rPr>
                        <a:t>Std</a:t>
                      </a:r>
                      <a:endParaRPr lang="zh-CN" sz="14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>
                          <a:effectLst/>
                        </a:rPr>
                        <a:t>1.387</a:t>
                      </a:r>
                      <a:endParaRPr lang="zh-CN" sz="14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>
                          <a:effectLst/>
                        </a:rPr>
                        <a:t>1.394</a:t>
                      </a:r>
                      <a:endParaRPr lang="zh-CN" sz="1400" b="1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 dirty="0">
                          <a:effectLst/>
                        </a:rPr>
                        <a:t>1.405</a:t>
                      </a:r>
                      <a:endParaRPr lang="zh-CN" sz="14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0" dirty="0">
                          <a:effectLst/>
                        </a:rPr>
                        <a:t>1.382</a:t>
                      </a:r>
                      <a:endParaRPr lang="zh-CN" sz="1400" b="1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32700985"/>
                  </a:ext>
                </a:extLst>
              </a:tr>
            </a:tbl>
          </a:graphicData>
        </a:graphic>
      </p:graphicFrame>
      <p:grpSp>
        <p:nvGrpSpPr>
          <p:cNvPr id="8" name="그룹 2">
            <a:extLst>
              <a:ext uri="{FF2B5EF4-FFF2-40B4-BE49-F238E27FC236}">
                <a16:creationId xmlns:a16="http://schemas.microsoft.com/office/drawing/2014/main" id="{27DC1F37-97A8-40EB-9ABD-60D81875D0FF}"/>
              </a:ext>
            </a:extLst>
          </p:cNvPr>
          <p:cNvGrpSpPr/>
          <p:nvPr/>
        </p:nvGrpSpPr>
        <p:grpSpPr>
          <a:xfrm>
            <a:off x="407368" y="1844824"/>
            <a:ext cx="6913527" cy="824671"/>
            <a:chOff x="2045674" y="2491641"/>
            <a:chExt cx="3114934" cy="965418"/>
          </a:xfrm>
        </p:grpSpPr>
        <p:sp>
          <p:nvSpPr>
            <p:cNvPr id="9" name="Text Box 11">
              <a:extLst>
                <a:ext uri="{FF2B5EF4-FFF2-40B4-BE49-F238E27FC236}">
                  <a16:creationId xmlns:a16="http://schemas.microsoft.com/office/drawing/2014/main" id="{2A84CD25-7F55-40FD-84A7-CC3F864F4C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5674" y="3210838"/>
              <a:ext cx="2381413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0" name="Text Box 5">
              <a:extLst>
                <a:ext uri="{FF2B5EF4-FFF2-40B4-BE49-F238E27FC236}">
                  <a16:creationId xmlns:a16="http://schemas.microsoft.com/office/drawing/2014/main" id="{AFD6A130-BA40-42AB-BCC0-9E2F574CB0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95066" y="2491641"/>
              <a:ext cx="2865542" cy="6485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3000" b="1" dirty="0">
                  <a:solidFill>
                    <a:srgbClr val="FFD14F"/>
                  </a:solidFill>
                  <a:latin typeface="+mj-lt"/>
                  <a:ea typeface="맑은 고딕" panose="020B0503020000020004" pitchFamily="50" charset="-127"/>
                </a:rPr>
                <a:t>Score distribution in different seasons</a:t>
              </a:r>
            </a:p>
          </p:txBody>
        </p:sp>
        <p:sp>
          <p:nvSpPr>
            <p:cNvPr id="11" name="TextBox 13">
              <a:extLst>
                <a:ext uri="{FF2B5EF4-FFF2-40B4-BE49-F238E27FC236}">
                  <a16:creationId xmlns:a16="http://schemas.microsoft.com/office/drawing/2014/main" id="{C2A9AA46-5098-4978-88CE-B0F9C7C708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3553" y="2522200"/>
              <a:ext cx="217282" cy="558622"/>
            </a:xfrm>
            <a:prstGeom prst="homePlate">
              <a:avLst/>
            </a:prstGeom>
            <a:solidFill>
              <a:srgbClr val="FFB11B"/>
            </a:solidFill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latin typeface="+mj-lt"/>
                  <a:ea typeface="맑은 고딕" panose="020B0503020000020004" pitchFamily="50" charset="-127"/>
                </a:rPr>
                <a:t> </a:t>
              </a:r>
              <a:endParaRPr lang="ko-KR" altLang="en-US" sz="2501" b="1" dirty="0">
                <a:latin typeface="+mj-lt"/>
                <a:ea typeface="맑은 고딕" panose="020B0503020000020004" pitchFamily="50" charset="-127"/>
              </a:endParaRPr>
            </a:p>
          </p:txBody>
        </p:sp>
        <p:grpSp>
          <p:nvGrpSpPr>
            <p:cNvPr id="12" name="그룹 10">
              <a:extLst>
                <a:ext uri="{FF2B5EF4-FFF2-40B4-BE49-F238E27FC236}">
                  <a16:creationId xmlns:a16="http://schemas.microsoft.com/office/drawing/2014/main" id="{3C50E5A6-3E60-4DF4-9AD5-CD633FF26406}"/>
                </a:ext>
              </a:extLst>
            </p:cNvPr>
            <p:cNvGrpSpPr/>
            <p:nvPr/>
          </p:nvGrpSpPr>
          <p:grpSpPr>
            <a:xfrm>
              <a:off x="2264408" y="2522200"/>
              <a:ext cx="2798869" cy="570506"/>
              <a:chOff x="2264408" y="3398128"/>
              <a:chExt cx="2798869" cy="570506"/>
            </a:xfrm>
          </p:grpSpPr>
          <p:cxnSp>
            <p:nvCxnSpPr>
              <p:cNvPr id="13" name="직선 연결선 8">
                <a:extLst>
                  <a:ext uri="{FF2B5EF4-FFF2-40B4-BE49-F238E27FC236}">
                    <a16:creationId xmlns:a16="http://schemas.microsoft.com/office/drawing/2014/main" id="{721EF4AA-3D13-4F74-9311-FC22F1CE2E5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64408" y="3956711"/>
                <a:ext cx="2798869" cy="11923"/>
              </a:xfrm>
              <a:prstGeom prst="line">
                <a:avLst/>
              </a:prstGeom>
              <a:ln>
                <a:solidFill>
                  <a:srgbClr val="FFD1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직선 연결선 23">
                <a:extLst>
                  <a:ext uri="{FF2B5EF4-FFF2-40B4-BE49-F238E27FC236}">
                    <a16:creationId xmlns:a16="http://schemas.microsoft.com/office/drawing/2014/main" id="{023DA378-08D2-4355-9EB7-2532076070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64408" y="3398128"/>
                <a:ext cx="2798869" cy="11922"/>
              </a:xfrm>
              <a:prstGeom prst="line">
                <a:avLst/>
              </a:prstGeom>
              <a:ln>
                <a:solidFill>
                  <a:srgbClr val="FFD1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0BC515-E77F-49C0-8875-68E13E4A0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Statistical analysis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C3B4C8F-DC8C-4696-8F87-A4C2DB2D1E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626" y="2708920"/>
            <a:ext cx="5182830" cy="3330252"/>
          </a:xfrm>
        </p:spPr>
      </p:pic>
      <p:grpSp>
        <p:nvGrpSpPr>
          <p:cNvPr id="7" name="그룹 2">
            <a:extLst>
              <a:ext uri="{FF2B5EF4-FFF2-40B4-BE49-F238E27FC236}">
                <a16:creationId xmlns:a16="http://schemas.microsoft.com/office/drawing/2014/main" id="{9296F85F-03B5-47AC-9AEC-E97A6BDBBA3C}"/>
              </a:ext>
            </a:extLst>
          </p:cNvPr>
          <p:cNvGrpSpPr/>
          <p:nvPr/>
        </p:nvGrpSpPr>
        <p:grpSpPr>
          <a:xfrm>
            <a:off x="335360" y="1821605"/>
            <a:ext cx="6913527" cy="824671"/>
            <a:chOff x="2045674" y="2491641"/>
            <a:chExt cx="3114934" cy="965418"/>
          </a:xfrm>
        </p:grpSpPr>
        <p:sp>
          <p:nvSpPr>
            <p:cNvPr id="8" name="Text Box 11">
              <a:extLst>
                <a:ext uri="{FF2B5EF4-FFF2-40B4-BE49-F238E27FC236}">
                  <a16:creationId xmlns:a16="http://schemas.microsoft.com/office/drawing/2014/main" id="{28E4A954-E9D2-4FE8-B313-1C919AFA94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5674" y="3210838"/>
              <a:ext cx="2381413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9" name="Text Box 5">
              <a:extLst>
                <a:ext uri="{FF2B5EF4-FFF2-40B4-BE49-F238E27FC236}">
                  <a16:creationId xmlns:a16="http://schemas.microsoft.com/office/drawing/2014/main" id="{C85C4BD0-5043-404D-A110-4A611635791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95066" y="2491641"/>
              <a:ext cx="2865542" cy="6485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3000" b="1" dirty="0">
                  <a:solidFill>
                    <a:srgbClr val="FFD14F"/>
                  </a:solidFill>
                  <a:latin typeface="+mj-lt"/>
                  <a:ea typeface="맑은 고딕" panose="020B0503020000020004" pitchFamily="50" charset="-127"/>
                </a:rPr>
                <a:t>Score distribution in different seasons</a:t>
              </a:r>
            </a:p>
          </p:txBody>
        </p:sp>
        <p:sp>
          <p:nvSpPr>
            <p:cNvPr id="10" name="TextBox 13">
              <a:extLst>
                <a:ext uri="{FF2B5EF4-FFF2-40B4-BE49-F238E27FC236}">
                  <a16:creationId xmlns:a16="http://schemas.microsoft.com/office/drawing/2014/main" id="{DFA70C1F-E103-4725-B6DE-B43A20A56BB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3553" y="2522200"/>
              <a:ext cx="217282" cy="558622"/>
            </a:xfrm>
            <a:prstGeom prst="homePlate">
              <a:avLst/>
            </a:prstGeom>
            <a:solidFill>
              <a:srgbClr val="FFB11B"/>
            </a:solidFill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latin typeface="+mj-lt"/>
                  <a:ea typeface="맑은 고딕" panose="020B0503020000020004" pitchFamily="50" charset="-127"/>
                </a:rPr>
                <a:t> </a:t>
              </a:r>
              <a:endParaRPr lang="ko-KR" altLang="en-US" sz="2501" b="1" dirty="0">
                <a:latin typeface="+mj-lt"/>
                <a:ea typeface="맑은 고딕" panose="020B0503020000020004" pitchFamily="50" charset="-127"/>
              </a:endParaRPr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C4C3959-7476-4457-8E18-62BFF2E00000}"/>
                </a:ext>
              </a:extLst>
            </p:cNvPr>
            <p:cNvGrpSpPr/>
            <p:nvPr/>
          </p:nvGrpSpPr>
          <p:grpSpPr>
            <a:xfrm>
              <a:off x="2264408" y="2522200"/>
              <a:ext cx="2798869" cy="570506"/>
              <a:chOff x="2264408" y="3398128"/>
              <a:chExt cx="2798869" cy="570506"/>
            </a:xfrm>
          </p:grpSpPr>
          <p:cxnSp>
            <p:nvCxnSpPr>
              <p:cNvPr id="12" name="직선 연결선 8">
                <a:extLst>
                  <a:ext uri="{FF2B5EF4-FFF2-40B4-BE49-F238E27FC236}">
                    <a16:creationId xmlns:a16="http://schemas.microsoft.com/office/drawing/2014/main" id="{92D1F408-E7A0-4D80-8699-6F7DC4EFCA3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64408" y="3956711"/>
                <a:ext cx="2798869" cy="11923"/>
              </a:xfrm>
              <a:prstGeom prst="line">
                <a:avLst/>
              </a:prstGeom>
              <a:ln>
                <a:solidFill>
                  <a:srgbClr val="FFD1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23">
                <a:extLst>
                  <a:ext uri="{FF2B5EF4-FFF2-40B4-BE49-F238E27FC236}">
                    <a16:creationId xmlns:a16="http://schemas.microsoft.com/office/drawing/2014/main" id="{ABA1E9EE-92D5-49D4-A7F3-EDAC1188991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64408" y="3398128"/>
                <a:ext cx="2798869" cy="11922"/>
              </a:xfrm>
              <a:prstGeom prst="line">
                <a:avLst/>
              </a:prstGeom>
              <a:ln>
                <a:solidFill>
                  <a:srgbClr val="FFD1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文本框 23">
            <a:extLst>
              <a:ext uri="{FF2B5EF4-FFF2-40B4-BE49-F238E27FC236}">
                <a16:creationId xmlns:a16="http://schemas.microsoft.com/office/drawing/2014/main" id="{04B0072A-CA53-4592-830C-CFAFD56AB62C}"/>
              </a:ext>
            </a:extLst>
          </p:cNvPr>
          <p:cNvSpPr txBox="1"/>
          <p:nvPr/>
        </p:nvSpPr>
        <p:spPr>
          <a:xfrm>
            <a:off x="703659" y="3068960"/>
            <a:ext cx="5044989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latinLnBrk="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altLang="zh-CN" sz="2600" kern="0" dirty="0">
                <a:solidFill>
                  <a:schemeClr val="bg1"/>
                </a:solidFill>
                <a:latin typeface="Times New Roman" panose="02020603050405020304" pitchFamily="18" charset="0"/>
                <a:ea typeface="等线" panose="02010600030101010101" pitchFamily="2" charset="-122"/>
              </a:rPr>
              <a:t>We can see there overall shapes are quite similar between seasons.</a:t>
            </a:r>
          </a:p>
          <a:p>
            <a:pPr marL="457200" indent="-457200" latinLnBrk="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altLang="zh-CN" sz="2600" kern="0" dirty="0">
                <a:solidFill>
                  <a:schemeClr val="bg1"/>
                </a:solidFill>
                <a:latin typeface="Times New Roman" panose="02020603050405020304" pitchFamily="18" charset="0"/>
                <a:ea typeface="等线" panose="02010600030101010101" pitchFamily="2" charset="-122"/>
              </a:rPr>
              <a:t>Due</a:t>
            </a:r>
            <a:r>
              <a:rPr lang="zh-CN" altLang="en-US" sz="2600" kern="0" dirty="0">
                <a:solidFill>
                  <a:schemeClr val="bg1"/>
                </a:solidFill>
                <a:latin typeface="Times New Roman" panose="02020603050405020304" pitchFamily="18" charset="0"/>
                <a:ea typeface="等线" panose="02010600030101010101" pitchFamily="2" charset="-122"/>
              </a:rPr>
              <a:t> </a:t>
            </a:r>
            <a:r>
              <a:rPr lang="en-US" altLang="zh-CN" sz="2600" kern="0" dirty="0">
                <a:solidFill>
                  <a:schemeClr val="bg1"/>
                </a:solidFill>
                <a:latin typeface="Times New Roman" panose="02020603050405020304" pitchFamily="18" charset="0"/>
                <a:ea typeface="等线" panose="02010600030101010101" pitchFamily="2" charset="-122"/>
              </a:rPr>
              <a:t>to the large scale, differences really exist. </a:t>
            </a:r>
          </a:p>
        </p:txBody>
      </p:sp>
    </p:spTree>
    <p:extLst>
      <p:ext uri="{BB962C8B-B14F-4D97-AF65-F5344CB8AC3E}">
        <p14:creationId xmlns:p14="http://schemas.microsoft.com/office/powerpoint/2010/main" val="116453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518FEC-6880-4D6F-90DB-56F67B4B0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Statistical analysis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4DDE8D-36CF-477E-AA1F-2F516015E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550" y="2913475"/>
            <a:ext cx="4249231" cy="2376259"/>
          </a:xfrm>
        </p:spPr>
        <p:txBody>
          <a:bodyPr>
            <a:normAutofit/>
          </a:bodyPr>
          <a:lstStyle/>
          <a:p>
            <a:pPr marL="342900" indent="-342900" latinLnBrk="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altLang="zh-CN" sz="2400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spring and summer have no difference</a:t>
            </a:r>
          </a:p>
          <a:p>
            <a:pPr marL="285750" indent="-285750" latinLnBrk="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zh-CN" altLang="zh-CN" sz="2400" i="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Winter has the highest average scores and Fal</a:t>
            </a:r>
            <a:r>
              <a:rPr lang="en-US" altLang="zh-CN" sz="2400" i="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zh-CN" altLang="zh-CN" sz="2400" i="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has the lowest</a:t>
            </a:r>
            <a:endParaRPr lang="zh-CN" altLang="en-US" sz="2400" i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表格 22">
                <a:extLst>
                  <a:ext uri="{FF2B5EF4-FFF2-40B4-BE49-F238E27FC236}">
                    <a16:creationId xmlns:a16="http://schemas.microsoft.com/office/drawing/2014/main" id="{C7CD9A28-BDE4-48BD-8CA1-14717204B000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964598698"/>
                  </p:ext>
                </p:extLst>
              </p:nvPr>
            </p:nvGraphicFramePr>
            <p:xfrm>
              <a:off x="4727848" y="2420888"/>
              <a:ext cx="6941241" cy="314948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85369">
                      <a:extLst>
                        <a:ext uri="{9D8B030D-6E8A-4147-A177-3AD203B41FA5}">
                          <a16:colId xmlns:a16="http://schemas.microsoft.com/office/drawing/2014/main" val="2299906932"/>
                        </a:ext>
                      </a:extLst>
                    </a:gridCol>
                    <a:gridCol w="1584176">
                      <a:extLst>
                        <a:ext uri="{9D8B030D-6E8A-4147-A177-3AD203B41FA5}">
                          <a16:colId xmlns:a16="http://schemas.microsoft.com/office/drawing/2014/main" val="1481649125"/>
                        </a:ext>
                      </a:extLst>
                    </a:gridCol>
                    <a:gridCol w="2010697">
                      <a:extLst>
                        <a:ext uri="{9D8B030D-6E8A-4147-A177-3AD203B41FA5}">
                          <a16:colId xmlns:a16="http://schemas.microsoft.com/office/drawing/2014/main" val="2872493013"/>
                        </a:ext>
                      </a:extLst>
                    </a:gridCol>
                    <a:gridCol w="2160999">
                      <a:extLst>
                        <a:ext uri="{9D8B030D-6E8A-4147-A177-3AD203B41FA5}">
                          <a16:colId xmlns:a16="http://schemas.microsoft.com/office/drawing/2014/main" val="2805687578"/>
                        </a:ext>
                      </a:extLst>
                    </a:gridCol>
                  </a:tblGrid>
                  <a:tr h="664882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Summer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Fall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Winter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0746994"/>
                      </a:ext>
                    </a:extLst>
                  </a:tr>
                  <a:tr h="7534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Spring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t = -0.95</a:t>
                          </a:r>
                        </a:p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P = 0.34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t = 3.29</a:t>
                          </a:r>
                        </a:p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P = 0.0009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t = -3.82</a:t>
                          </a:r>
                        </a:p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P = 0.0001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8694617"/>
                      </a:ext>
                    </a:extLst>
                  </a:tr>
                  <a:tr h="85565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Summer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TlToB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t = 4.32</a:t>
                          </a:r>
                        </a:p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P =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001" b="0" i="0" kern="1200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1.58×</m:t>
                              </m:r>
                              <m:sSup>
                                <m:sSupPr>
                                  <m:ctrlPr>
                                    <a:rPr lang="en-US" altLang="zh-CN" sz="2001" b="0" i="1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001" b="0" i="0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altLang="zh-CN" sz="2001" b="0" i="0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−5</m:t>
                                  </m:r>
                                </m:sup>
                              </m:sSup>
                            </m:oMath>
                          </a14:m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t = -2.97</a:t>
                          </a:r>
                        </a:p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P = 0.0029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09191565"/>
                      </a:ext>
                    </a:extLst>
                  </a:tr>
                  <a:tr h="8755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Fall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TlToB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TlToB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t = -7.04</a:t>
                          </a:r>
                        </a:p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P = </a:t>
                          </a:r>
                          <a14:m>
                            <m:oMath xmlns:m="http://schemas.openxmlformats.org/officeDocument/2006/math">
                              <m:r>
                                <a:rPr lang="en-US" altLang="zh-CN" sz="2001" b="0" i="0" kern="1200" smtClean="0">
                                  <a:solidFill>
                                    <a:schemeClr val="dk1"/>
                                  </a:solidFill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1.99×</m:t>
                              </m:r>
                              <m:sSup>
                                <m:sSupPr>
                                  <m:ctrlPr>
                                    <a:rPr lang="en-US" altLang="zh-CN" sz="2001" b="0" i="1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001" b="0" i="0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altLang="zh-CN" sz="2001" b="0" i="0" kern="1200" smtClean="0">
                                      <a:solidFill>
                                        <a:schemeClr val="dk1"/>
                                      </a:solidFill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−12</m:t>
                                  </m:r>
                                </m:sup>
                              </m:sSup>
                            </m:oMath>
                          </a14:m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65068547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表格 22">
                <a:extLst>
                  <a:ext uri="{FF2B5EF4-FFF2-40B4-BE49-F238E27FC236}">
                    <a16:creationId xmlns:a16="http://schemas.microsoft.com/office/drawing/2014/main" id="{C7CD9A28-BDE4-48BD-8CA1-14717204B000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964598698"/>
                  </p:ext>
                </p:extLst>
              </p:nvPr>
            </p:nvGraphicFramePr>
            <p:xfrm>
              <a:off x="4727848" y="2420888"/>
              <a:ext cx="6941241" cy="314948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185369">
                      <a:extLst>
                        <a:ext uri="{9D8B030D-6E8A-4147-A177-3AD203B41FA5}">
                          <a16:colId xmlns:a16="http://schemas.microsoft.com/office/drawing/2014/main" val="2299906932"/>
                        </a:ext>
                      </a:extLst>
                    </a:gridCol>
                    <a:gridCol w="1584176">
                      <a:extLst>
                        <a:ext uri="{9D8B030D-6E8A-4147-A177-3AD203B41FA5}">
                          <a16:colId xmlns:a16="http://schemas.microsoft.com/office/drawing/2014/main" val="1481649125"/>
                        </a:ext>
                      </a:extLst>
                    </a:gridCol>
                    <a:gridCol w="2010697">
                      <a:extLst>
                        <a:ext uri="{9D8B030D-6E8A-4147-A177-3AD203B41FA5}">
                          <a16:colId xmlns:a16="http://schemas.microsoft.com/office/drawing/2014/main" val="2872493013"/>
                        </a:ext>
                      </a:extLst>
                    </a:gridCol>
                    <a:gridCol w="2160999">
                      <a:extLst>
                        <a:ext uri="{9D8B030D-6E8A-4147-A177-3AD203B41FA5}">
                          <a16:colId xmlns:a16="http://schemas.microsoft.com/office/drawing/2014/main" val="2805687578"/>
                        </a:ext>
                      </a:extLst>
                    </a:gridCol>
                  </a:tblGrid>
                  <a:tr h="664882"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Summer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Fall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Winter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10746994"/>
                      </a:ext>
                    </a:extLst>
                  </a:tr>
                  <a:tr h="7534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Spring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t = -0.95</a:t>
                          </a:r>
                        </a:p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P = 0.34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t = 3.29</a:t>
                          </a:r>
                        </a:p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P = 0.0009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t = -3.82</a:t>
                          </a:r>
                        </a:p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P = 0.0001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408694617"/>
                      </a:ext>
                    </a:extLst>
                  </a:tr>
                  <a:tr h="85565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Summer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TlToB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38182" t="-167143" r="-108788" b="-105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t = -2.97</a:t>
                          </a:r>
                        </a:p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P = 0.0029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809191565"/>
                      </a:ext>
                    </a:extLst>
                  </a:tr>
                  <a:tr h="875504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2001" b="0" i="0" kern="1200" dirty="0">
                              <a:solidFill>
                                <a:schemeClr val="dk1"/>
                              </a:solidFill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a:t>Fall</a:t>
                          </a:r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TlToB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endParaRPr lang="zh-CN" altLang="en-US" sz="2001" b="0" i="0" kern="1200" dirty="0">
                            <a:solidFill>
                              <a:schemeClr val="dk1"/>
                            </a:solidFill>
                            <a:latin typeface="Cambria Math" panose="02040503050406030204" pitchFamily="18" charset="0"/>
                            <a:ea typeface="+mn-ea"/>
                            <a:cs typeface="+mn-cs"/>
                          </a:endParaRPr>
                        </a:p>
                      </a:txBody>
                      <a:tcPr anchor="ctr">
                        <a:lnTlToB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lToBr>
                      </a:tcPr>
                    </a:tc>
                    <a:tc>
                      <a:txBody>
                        <a:bodyPr/>
                        <a:lstStyle/>
                        <a:p>
                          <a:endParaRPr lang="zh-CN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21408" t="-259722" r="-1127" b="-208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50685479"/>
                      </a:ext>
                    </a:extLst>
                  </a:tr>
                </a:tbl>
              </a:graphicData>
            </a:graphic>
          </p:graphicFrame>
        </mc:Fallback>
      </mc:AlternateContent>
      <p:grpSp>
        <p:nvGrpSpPr>
          <p:cNvPr id="5" name="그룹 2">
            <a:extLst>
              <a:ext uri="{FF2B5EF4-FFF2-40B4-BE49-F238E27FC236}">
                <a16:creationId xmlns:a16="http://schemas.microsoft.com/office/drawing/2014/main" id="{B6D7D0C1-3975-4145-A5D4-4D2E40BD40BE}"/>
              </a:ext>
            </a:extLst>
          </p:cNvPr>
          <p:cNvGrpSpPr/>
          <p:nvPr/>
        </p:nvGrpSpPr>
        <p:grpSpPr>
          <a:xfrm>
            <a:off x="1127448" y="1772816"/>
            <a:ext cx="2633806" cy="973267"/>
            <a:chOff x="2045674" y="2483792"/>
            <a:chExt cx="2633806" cy="973267"/>
          </a:xfrm>
        </p:grpSpPr>
        <p:sp>
          <p:nvSpPr>
            <p:cNvPr id="6" name="Text Box 11">
              <a:extLst>
                <a:ext uri="{FF2B5EF4-FFF2-40B4-BE49-F238E27FC236}">
                  <a16:creationId xmlns:a16="http://schemas.microsoft.com/office/drawing/2014/main" id="{5CD713B3-9FD8-4005-ACC8-C3D384E3D1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45674" y="3210838"/>
              <a:ext cx="2381413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" name="Text Box 5">
              <a:extLst>
                <a:ext uri="{FF2B5EF4-FFF2-40B4-BE49-F238E27FC236}">
                  <a16:creationId xmlns:a16="http://schemas.microsoft.com/office/drawing/2014/main" id="{C3A33D06-4950-4B5D-AF07-D5099209C6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693746" y="2483792"/>
              <a:ext cx="1985734" cy="55399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r">
                <a:defRPr/>
              </a:pPr>
              <a:r>
                <a:rPr lang="en-US" altLang="zh-CN" sz="3000" b="1" dirty="0">
                  <a:solidFill>
                    <a:srgbClr val="FFD14F"/>
                  </a:solidFill>
                  <a:latin typeface="+mj-lt"/>
                  <a:ea typeface="맑은 고딕" panose="020B0503020000020004" pitchFamily="50" charset="-127"/>
                </a:rPr>
                <a:t>t-test table</a:t>
              </a:r>
              <a:endParaRPr lang="en-US" altLang="ko-KR" sz="3000" b="1" dirty="0">
                <a:solidFill>
                  <a:srgbClr val="FFD14F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8" name="TextBox 13">
              <a:extLst>
                <a:ext uri="{FF2B5EF4-FFF2-40B4-BE49-F238E27FC236}">
                  <a16:creationId xmlns:a16="http://schemas.microsoft.com/office/drawing/2014/main" id="{2C514BD1-17FC-4896-887E-406EEE5231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3552" y="2522200"/>
              <a:ext cx="571004" cy="477182"/>
            </a:xfrm>
            <a:prstGeom prst="homePlate">
              <a:avLst/>
            </a:prstGeom>
            <a:solidFill>
              <a:srgbClr val="FFB11B"/>
            </a:solidFill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latin typeface="+mj-lt"/>
                  <a:ea typeface="맑은 고딕" panose="020B0503020000020004" pitchFamily="50" charset="-127"/>
                </a:rPr>
                <a:t> </a:t>
              </a:r>
              <a:endParaRPr lang="ko-KR" altLang="en-US" sz="2501" b="1" dirty="0">
                <a:latin typeface="+mj-lt"/>
                <a:ea typeface="맑은 고딕" panose="020B0503020000020004" pitchFamily="50" charset="-127"/>
              </a:endParaRPr>
            </a:p>
          </p:txBody>
        </p:sp>
        <p:grpSp>
          <p:nvGrpSpPr>
            <p:cNvPr id="9" name="그룹 10">
              <a:extLst>
                <a:ext uri="{FF2B5EF4-FFF2-40B4-BE49-F238E27FC236}">
                  <a16:creationId xmlns:a16="http://schemas.microsoft.com/office/drawing/2014/main" id="{C872D060-1B9B-48A1-9558-ACCC122030AF}"/>
                </a:ext>
              </a:extLst>
            </p:cNvPr>
            <p:cNvGrpSpPr/>
            <p:nvPr/>
          </p:nvGrpSpPr>
          <p:grpSpPr>
            <a:xfrm>
              <a:off x="2634556" y="2522438"/>
              <a:ext cx="2044924" cy="482600"/>
              <a:chOff x="2634556" y="3398366"/>
              <a:chExt cx="2044924" cy="482600"/>
            </a:xfrm>
          </p:grpSpPr>
          <p:cxnSp>
            <p:nvCxnSpPr>
              <p:cNvPr id="10" name="직선 연결선 8">
                <a:extLst>
                  <a:ext uri="{FF2B5EF4-FFF2-40B4-BE49-F238E27FC236}">
                    <a16:creationId xmlns:a16="http://schemas.microsoft.com/office/drawing/2014/main" id="{9A2B45EB-AFD1-417D-BE97-D1DC902FEA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34556" y="3875310"/>
                <a:ext cx="2044924" cy="5656"/>
              </a:xfrm>
              <a:prstGeom prst="line">
                <a:avLst/>
              </a:prstGeom>
              <a:ln>
                <a:solidFill>
                  <a:srgbClr val="FFD1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23">
                <a:extLst>
                  <a:ext uri="{FF2B5EF4-FFF2-40B4-BE49-F238E27FC236}">
                    <a16:creationId xmlns:a16="http://schemas.microsoft.com/office/drawing/2014/main" id="{1447E59D-D2AC-4AC5-A7C9-CBEF2D804E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34556" y="3398366"/>
                <a:ext cx="2003406" cy="0"/>
              </a:xfrm>
              <a:prstGeom prst="line">
                <a:avLst/>
              </a:prstGeom>
              <a:ln>
                <a:solidFill>
                  <a:srgbClr val="FFD1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95321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1">
            <a:extLst>
              <a:ext uri="{FF2B5EF4-FFF2-40B4-BE49-F238E27FC236}">
                <a16:creationId xmlns:a16="http://schemas.microsoft.com/office/drawing/2014/main" id="{7625384E-0E8F-444B-B6A1-6F2F49F6B311}"/>
              </a:ext>
            </a:extLst>
          </p:cNvPr>
          <p:cNvSpPr txBox="1"/>
          <p:nvPr/>
        </p:nvSpPr>
        <p:spPr>
          <a:xfrm>
            <a:off x="1289224" y="1263701"/>
            <a:ext cx="4014688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FFD14F"/>
                </a:solidFill>
                <a:latin typeface="+mj-lt"/>
                <a:ea typeface="맑은 고딕" panose="020B0503020000020004" pitchFamily="50" charset="-127"/>
              </a:rPr>
              <a:t>LDA Topics model</a:t>
            </a:r>
            <a:endParaRPr lang="ko-KR" altLang="en-US" sz="4000" b="1" dirty="0">
              <a:solidFill>
                <a:srgbClr val="FFD14F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202D644-D0EE-4C7C-924E-AB96C5695A40}"/>
              </a:ext>
            </a:extLst>
          </p:cNvPr>
          <p:cNvSpPr txBox="1"/>
          <p:nvPr/>
        </p:nvSpPr>
        <p:spPr>
          <a:xfrm>
            <a:off x="1775520" y="2187358"/>
            <a:ext cx="8496944" cy="1141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LDA is used to classify text in a document to a particular topic.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kern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It is a kind of unsupervised clustering model. 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1FA3051-33FF-44E4-A9DC-BA9326F965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636" y="3587240"/>
            <a:ext cx="3888432" cy="2061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1B61986-2AD3-4595-AF12-8343CAAE945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7568" y="3564084"/>
            <a:ext cx="3440463" cy="21168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58235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F823F7D-2481-4569-BE71-3433FA309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8808" y="1550820"/>
            <a:ext cx="3960440" cy="1911972"/>
          </a:xfrm>
          <a:prstGeom prst="rect">
            <a:avLst/>
          </a:prstGeom>
        </p:spPr>
      </p:pic>
      <p:sp>
        <p:nvSpPr>
          <p:cNvPr id="3" name="TextBox 1">
            <a:extLst>
              <a:ext uri="{FF2B5EF4-FFF2-40B4-BE49-F238E27FC236}">
                <a16:creationId xmlns:a16="http://schemas.microsoft.com/office/drawing/2014/main" id="{9FA2C41E-8388-4714-B535-2BF76815D5CD}"/>
              </a:ext>
            </a:extLst>
          </p:cNvPr>
          <p:cNvSpPr txBox="1"/>
          <p:nvPr/>
        </p:nvSpPr>
        <p:spPr>
          <a:xfrm>
            <a:off x="1388036" y="895425"/>
            <a:ext cx="3505156" cy="707886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FFD14F"/>
                </a:solidFill>
                <a:latin typeface="+mj-lt"/>
                <a:ea typeface="맑은 고딕" panose="020B0503020000020004" pitchFamily="50" charset="-127"/>
              </a:rPr>
              <a:t>LDA analysis</a:t>
            </a:r>
            <a:endParaRPr lang="ko-KR" altLang="en-US" sz="4000" b="1" dirty="0">
              <a:solidFill>
                <a:srgbClr val="FFD14F"/>
              </a:solidFill>
              <a:latin typeface="+mj-lt"/>
              <a:ea typeface="맑은 고딕" panose="020B0503020000020004" pitchFamily="50" charset="-127"/>
            </a:endParaRPr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7001B6C3-110A-48C8-83CF-37088228B465}"/>
              </a:ext>
            </a:extLst>
          </p:cNvPr>
          <p:cNvGrpSpPr/>
          <p:nvPr/>
        </p:nvGrpSpPr>
        <p:grpSpPr>
          <a:xfrm>
            <a:off x="2063553" y="1875274"/>
            <a:ext cx="2856269" cy="947256"/>
            <a:chOff x="2063552" y="2486594"/>
            <a:chExt cx="2676803" cy="947256"/>
          </a:xfrm>
        </p:grpSpPr>
        <p:sp>
          <p:nvSpPr>
            <p:cNvPr id="5" name="Text Box 11">
              <a:extLst>
                <a:ext uri="{FF2B5EF4-FFF2-40B4-BE49-F238E27FC236}">
                  <a16:creationId xmlns:a16="http://schemas.microsoft.com/office/drawing/2014/main" id="{20A7ADF8-DC84-4DB2-A678-BA3472256E2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3552" y="3187629"/>
              <a:ext cx="2381413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6" name="Text Box 5">
              <a:extLst>
                <a:ext uri="{FF2B5EF4-FFF2-40B4-BE49-F238E27FC236}">
                  <a16:creationId xmlns:a16="http://schemas.microsoft.com/office/drawing/2014/main" id="{AE08F340-65DB-440B-9C92-C2958C8CF3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78214" y="2486594"/>
              <a:ext cx="2262141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800" b="1" dirty="0">
                  <a:solidFill>
                    <a:srgbClr val="FFD14F"/>
                  </a:solidFill>
                  <a:latin typeface="+mj-lt"/>
                  <a:ea typeface="맑은 고딕" panose="020B0503020000020004" pitchFamily="50" charset="-127"/>
                </a:rPr>
                <a:t>Key words</a:t>
              </a:r>
            </a:p>
          </p:txBody>
        </p:sp>
        <p:sp>
          <p:nvSpPr>
            <p:cNvPr id="7" name="TextBox 13">
              <a:extLst>
                <a:ext uri="{FF2B5EF4-FFF2-40B4-BE49-F238E27FC236}">
                  <a16:creationId xmlns:a16="http://schemas.microsoft.com/office/drawing/2014/main" id="{41DEE45B-8951-4907-BF0E-CD7797D046D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3552" y="2522200"/>
              <a:ext cx="611019" cy="477182"/>
            </a:xfrm>
            <a:prstGeom prst="homePlate">
              <a:avLst/>
            </a:prstGeom>
            <a:solidFill>
              <a:srgbClr val="FFB11B"/>
            </a:solidFill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latin typeface="+mj-lt"/>
                  <a:ea typeface="맑은 고딕" panose="020B0503020000020004" pitchFamily="50" charset="-127"/>
                </a:rPr>
                <a:t>01 </a:t>
              </a:r>
              <a:endParaRPr lang="ko-KR" altLang="en-US" sz="2501" b="1" dirty="0">
                <a:latin typeface="+mj-lt"/>
                <a:ea typeface="맑은 고딕" panose="020B0503020000020004" pitchFamily="50" charset="-127"/>
              </a:endParaRPr>
            </a:p>
          </p:txBody>
        </p:sp>
        <p:grpSp>
          <p:nvGrpSpPr>
            <p:cNvPr id="8" name="그룹 10">
              <a:extLst>
                <a:ext uri="{FF2B5EF4-FFF2-40B4-BE49-F238E27FC236}">
                  <a16:creationId xmlns:a16="http://schemas.microsoft.com/office/drawing/2014/main" id="{43B12692-B68F-4E48-9056-7B4E11BA1B64}"/>
                </a:ext>
              </a:extLst>
            </p:cNvPr>
            <p:cNvGrpSpPr/>
            <p:nvPr/>
          </p:nvGrpSpPr>
          <p:grpSpPr>
            <a:xfrm>
              <a:off x="2634556" y="2522438"/>
              <a:ext cx="1792531" cy="482600"/>
              <a:chOff x="2634556" y="3398366"/>
              <a:chExt cx="1792531" cy="482600"/>
            </a:xfrm>
          </p:grpSpPr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EAB1167B-6997-4A5F-A5F8-D27BF414B2D9}"/>
                  </a:ext>
                </a:extLst>
              </p:cNvPr>
              <p:cNvCxnSpPr/>
              <p:nvPr/>
            </p:nvCxnSpPr>
            <p:spPr>
              <a:xfrm>
                <a:off x="2634556" y="3880966"/>
                <a:ext cx="1792531" cy="0"/>
              </a:xfrm>
              <a:prstGeom prst="line">
                <a:avLst/>
              </a:prstGeom>
              <a:ln>
                <a:solidFill>
                  <a:srgbClr val="FFD1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23">
                <a:extLst>
                  <a:ext uri="{FF2B5EF4-FFF2-40B4-BE49-F238E27FC236}">
                    <a16:creationId xmlns:a16="http://schemas.microsoft.com/office/drawing/2014/main" id="{D2818149-940F-4C1F-B066-C47588EF6D97}"/>
                  </a:ext>
                </a:extLst>
              </p:cNvPr>
              <p:cNvCxnSpPr/>
              <p:nvPr/>
            </p:nvCxnSpPr>
            <p:spPr>
              <a:xfrm>
                <a:off x="2634556" y="3398366"/>
                <a:ext cx="1792531" cy="0"/>
              </a:xfrm>
              <a:prstGeom prst="line">
                <a:avLst/>
              </a:prstGeom>
              <a:ln>
                <a:solidFill>
                  <a:srgbClr val="FFD1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" name="그룹 2">
            <a:extLst>
              <a:ext uri="{FF2B5EF4-FFF2-40B4-BE49-F238E27FC236}">
                <a16:creationId xmlns:a16="http://schemas.microsoft.com/office/drawing/2014/main" id="{1FD49DAC-8AAF-4D27-ADC3-0766393AB270}"/>
              </a:ext>
            </a:extLst>
          </p:cNvPr>
          <p:cNvGrpSpPr/>
          <p:nvPr/>
        </p:nvGrpSpPr>
        <p:grpSpPr>
          <a:xfrm>
            <a:off x="2467160" y="4057107"/>
            <a:ext cx="3134882" cy="954107"/>
            <a:chOff x="2063552" y="2522199"/>
            <a:chExt cx="2390317" cy="954107"/>
          </a:xfrm>
        </p:grpSpPr>
        <p:sp>
          <p:nvSpPr>
            <p:cNvPr id="12" name="Text Box 11">
              <a:extLst>
                <a:ext uri="{FF2B5EF4-FFF2-40B4-BE49-F238E27FC236}">
                  <a16:creationId xmlns:a16="http://schemas.microsoft.com/office/drawing/2014/main" id="{2B13BCE4-FF3C-42D3-816A-567BBE4B63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3552" y="3187629"/>
              <a:ext cx="2381413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 algn="ctr">
                <a:lnSpc>
                  <a:spcPts val="1200"/>
                </a:lnSpc>
                <a:defRPr/>
              </a:pP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3" name="Text Box 5">
              <a:extLst>
                <a:ext uri="{FF2B5EF4-FFF2-40B4-BE49-F238E27FC236}">
                  <a16:creationId xmlns:a16="http://schemas.microsoft.com/office/drawing/2014/main" id="{29BDCDE7-B25A-4BCD-9B2C-8293CF914F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05812" y="2522199"/>
              <a:ext cx="1948057" cy="95410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ko-KR" sz="2800" b="1" dirty="0">
                  <a:solidFill>
                    <a:srgbClr val="FFD14F"/>
                  </a:solidFill>
                  <a:latin typeface="+mj-lt"/>
                  <a:ea typeface="맑은 고딕" panose="020B0503020000020004" pitchFamily="50" charset="-127"/>
                </a:rPr>
                <a:t>Topic summary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54B6518-F4AE-4A7A-B2B6-A7D5329497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63553" y="2522200"/>
              <a:ext cx="515834" cy="477182"/>
            </a:xfrm>
            <a:prstGeom prst="homePlate">
              <a:avLst/>
            </a:prstGeom>
            <a:solidFill>
              <a:srgbClr val="FFB11B"/>
            </a:solidFill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1" b="1" dirty="0">
                  <a:latin typeface="+mj-lt"/>
                  <a:ea typeface="맑은 고딕" panose="020B0503020000020004" pitchFamily="50" charset="-127"/>
                </a:rPr>
                <a:t>02 </a:t>
              </a:r>
              <a:endParaRPr lang="ko-KR" altLang="en-US" sz="2501" b="1" dirty="0">
                <a:latin typeface="+mj-lt"/>
                <a:ea typeface="맑은 고딕" panose="020B0503020000020004" pitchFamily="50" charset="-127"/>
              </a:endParaRPr>
            </a:p>
          </p:txBody>
        </p:sp>
        <p:grpSp>
          <p:nvGrpSpPr>
            <p:cNvPr id="15" name="그룹 10">
              <a:extLst>
                <a:ext uri="{FF2B5EF4-FFF2-40B4-BE49-F238E27FC236}">
                  <a16:creationId xmlns:a16="http://schemas.microsoft.com/office/drawing/2014/main" id="{9F3A6F1F-1604-4A02-974D-4ECEED7C0AA2}"/>
                </a:ext>
              </a:extLst>
            </p:cNvPr>
            <p:cNvGrpSpPr/>
            <p:nvPr/>
          </p:nvGrpSpPr>
          <p:grpSpPr>
            <a:xfrm>
              <a:off x="2579386" y="2522200"/>
              <a:ext cx="1792532" cy="477182"/>
              <a:chOff x="2579386" y="3398128"/>
              <a:chExt cx="1792532" cy="477182"/>
            </a:xfrm>
          </p:grpSpPr>
          <p:cxnSp>
            <p:nvCxnSpPr>
              <p:cNvPr id="16" name="직선 연결선 8">
                <a:extLst>
                  <a:ext uri="{FF2B5EF4-FFF2-40B4-BE49-F238E27FC236}">
                    <a16:creationId xmlns:a16="http://schemas.microsoft.com/office/drawing/2014/main" id="{3B055F3F-5FBB-4041-A9EA-F41E657E5478}"/>
                  </a:ext>
                </a:extLst>
              </p:cNvPr>
              <p:cNvCxnSpPr/>
              <p:nvPr/>
            </p:nvCxnSpPr>
            <p:spPr>
              <a:xfrm>
                <a:off x="2579387" y="3875310"/>
                <a:ext cx="1792531" cy="0"/>
              </a:xfrm>
              <a:prstGeom prst="line">
                <a:avLst/>
              </a:prstGeom>
              <a:ln>
                <a:solidFill>
                  <a:srgbClr val="FFD1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연결선 23">
                <a:extLst>
                  <a:ext uri="{FF2B5EF4-FFF2-40B4-BE49-F238E27FC236}">
                    <a16:creationId xmlns:a16="http://schemas.microsoft.com/office/drawing/2014/main" id="{596AF256-9EDE-4441-B3ED-976AC91EA242}"/>
                  </a:ext>
                </a:extLst>
              </p:cNvPr>
              <p:cNvCxnSpPr/>
              <p:nvPr/>
            </p:nvCxnSpPr>
            <p:spPr>
              <a:xfrm>
                <a:off x="2579386" y="3398128"/>
                <a:ext cx="1792531" cy="0"/>
              </a:xfrm>
              <a:prstGeom prst="line">
                <a:avLst/>
              </a:prstGeom>
              <a:ln>
                <a:solidFill>
                  <a:srgbClr val="FFD14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5" name="图片 24">
            <a:extLst>
              <a:ext uri="{FF2B5EF4-FFF2-40B4-BE49-F238E27FC236}">
                <a16:creationId xmlns:a16="http://schemas.microsoft.com/office/drawing/2014/main" id="{1D5C0939-2FA9-4C7F-ADB2-67E4BB21A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1061" y="3951059"/>
            <a:ext cx="3960441" cy="1789176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DE64B45A-2F88-495F-A464-B1A798D0768C}"/>
              </a:ext>
            </a:extLst>
          </p:cNvPr>
          <p:cNvSpPr txBox="1"/>
          <p:nvPr/>
        </p:nvSpPr>
        <p:spPr>
          <a:xfrm>
            <a:off x="2325000" y="2506806"/>
            <a:ext cx="32403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LDA model will give the key words with in each topic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EAB075F-4104-423C-9352-F997B2451A65}"/>
              </a:ext>
            </a:extLst>
          </p:cNvPr>
          <p:cNvSpPr txBox="1"/>
          <p:nvPr/>
        </p:nvSpPr>
        <p:spPr>
          <a:xfrm>
            <a:off x="2672840" y="4722537"/>
            <a:ext cx="330372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/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Summarize the topics manually with key words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011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A3D94B-EFE2-4C4C-922F-2C65F11A5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LDA analysis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F501935-44C7-4B26-BC1C-81BC02A76B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38" t="5270" r="9495" b="10398"/>
          <a:stretch/>
        </p:blipFill>
        <p:spPr>
          <a:xfrm>
            <a:off x="4918585" y="2321673"/>
            <a:ext cx="3409757" cy="3168352"/>
          </a:xfrm>
          <a:ln>
            <a:noFill/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60FB00B-96C0-4783-9923-90BA0D5A59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71" t="5438" r="10287" b="13005"/>
          <a:stretch/>
        </p:blipFill>
        <p:spPr>
          <a:xfrm>
            <a:off x="8311035" y="2321673"/>
            <a:ext cx="3693903" cy="316835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B4F1B98-7B54-43C1-A349-77062EB102C9}"/>
              </a:ext>
            </a:extLst>
          </p:cNvPr>
          <p:cNvSpPr txBox="1"/>
          <p:nvPr/>
        </p:nvSpPr>
        <p:spPr>
          <a:xfrm>
            <a:off x="557309" y="1711990"/>
            <a:ext cx="88209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FFD14F"/>
                </a:solidFill>
                <a:latin typeface="+mj-lt"/>
                <a:ea typeface="맑은 고딕" panose="020B0503020000020004" pitchFamily="50" charset="-127"/>
              </a:rPr>
              <a:t>An example of summer </a:t>
            </a:r>
            <a:endParaRPr lang="zh-CN" altLang="en-US" sz="3200" b="1" dirty="0">
              <a:solidFill>
                <a:srgbClr val="FFD14F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7C432FE-4A47-43F3-9F71-8DF9F0D94912}"/>
              </a:ext>
            </a:extLst>
          </p:cNvPr>
          <p:cNvSpPr txBox="1"/>
          <p:nvPr/>
        </p:nvSpPr>
        <p:spPr>
          <a:xfrm>
            <a:off x="262593" y="2794527"/>
            <a:ext cx="4651050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latinLnBrk="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 reviews are relatively evenly distributed</a:t>
            </a:r>
          </a:p>
          <a:p>
            <a:pPr marL="342900" indent="-342900" latinLnBrk="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Negative reviews mainly focus on the sandwich taste and service.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4320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010E7F-F9F1-454E-9B51-10F79D644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Shiny App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BAE6C2-A70B-417B-BC44-79E9098F0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9616" y="235105"/>
            <a:ext cx="9145016" cy="1368152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hlinkClick r:id="rId2"/>
              </a:rPr>
              <a:t>https://ouyangxu.shinyapps.io/YelpShiny/</a:t>
            </a:r>
            <a:endParaRPr lang="zh-CN" altLang="en-US" sz="4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294C3D-4202-BD43-A37B-BB0C2F547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8760"/>
            <a:ext cx="12192000" cy="522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223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12808</TotalTime>
  <Words>264</Words>
  <Application>Microsoft Macintosh PowerPoint</Application>
  <PresentationFormat>Widescreen</PresentationFormat>
  <Paragraphs>76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맑은 고딕</vt:lpstr>
      <vt:lpstr>Calibri Light</vt:lpstr>
      <vt:lpstr>Times New Roman</vt:lpstr>
      <vt:lpstr>Calibri</vt:lpstr>
      <vt:lpstr>Cambria Math</vt:lpstr>
      <vt:lpstr>等线</vt:lpstr>
      <vt:lpstr>굴림체</vt:lpstr>
      <vt:lpstr>Arial</vt:lpstr>
      <vt:lpstr>Office 테마</vt:lpstr>
      <vt:lpstr>Yelp Sandwiches Analysis  </vt:lpstr>
      <vt:lpstr>PowerPoint Presentation</vt:lpstr>
      <vt:lpstr>Data summary</vt:lpstr>
      <vt:lpstr>Statistical analysis</vt:lpstr>
      <vt:lpstr>Statistical analysis</vt:lpstr>
      <vt:lpstr>PowerPoint Presentation</vt:lpstr>
      <vt:lpstr>PowerPoint Presentation</vt:lpstr>
      <vt:lpstr>LDA analysis</vt:lpstr>
      <vt:lpstr>Shiny App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Ouyang Xu</cp:lastModifiedBy>
  <cp:revision>7</cp:revision>
  <dcterms:created xsi:type="dcterms:W3CDTF">2010-02-01T08:03:16Z</dcterms:created>
  <dcterms:modified xsi:type="dcterms:W3CDTF">2021-12-07T05:52:11Z</dcterms:modified>
  <cp:category>www.slidemembers.com</cp:category>
</cp:coreProperties>
</file>

<file path=docProps/thumbnail.jpeg>
</file>